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2" r:id="rId3"/>
    <p:sldId id="379" r:id="rId4"/>
    <p:sldId id="380" r:id="rId5"/>
    <p:sldId id="381" r:id="rId6"/>
    <p:sldId id="382" r:id="rId7"/>
    <p:sldId id="360" r:id="rId8"/>
    <p:sldId id="413" r:id="rId9"/>
    <p:sldId id="383" r:id="rId10"/>
    <p:sldId id="357" r:id="rId11"/>
    <p:sldId id="397" r:id="rId12"/>
    <p:sldId id="356" r:id="rId13"/>
    <p:sldId id="392" r:id="rId14"/>
    <p:sldId id="386" r:id="rId15"/>
    <p:sldId id="393" r:id="rId16"/>
    <p:sldId id="388" r:id="rId17"/>
    <p:sldId id="362" r:id="rId18"/>
    <p:sldId id="402" r:id="rId19"/>
    <p:sldId id="364" r:id="rId20"/>
    <p:sldId id="394" r:id="rId21"/>
    <p:sldId id="390" r:id="rId22"/>
    <p:sldId id="395" r:id="rId23"/>
    <p:sldId id="396" r:id="rId24"/>
    <p:sldId id="398" r:id="rId25"/>
    <p:sldId id="400" r:id="rId26"/>
    <p:sldId id="366" r:id="rId27"/>
    <p:sldId id="405" r:id="rId28"/>
    <p:sldId id="403" r:id="rId29"/>
    <p:sldId id="404" r:id="rId30"/>
    <p:sldId id="408" r:id="rId31"/>
    <p:sldId id="406" r:id="rId32"/>
    <p:sldId id="407" r:id="rId33"/>
    <p:sldId id="410" r:id="rId34"/>
    <p:sldId id="409" r:id="rId35"/>
    <p:sldId id="415" r:id="rId36"/>
    <p:sldId id="416" r:id="rId37"/>
    <p:sldId id="4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4436" autoAdjust="0"/>
  </p:normalViewPr>
  <p:slideViewPr>
    <p:cSldViewPr>
      <p:cViewPr varScale="1">
        <p:scale>
          <a:sx n="91" d="100"/>
          <a:sy n="91" d="100"/>
        </p:scale>
        <p:origin x="5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Veri Yer Tutucusu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Altbilgi Yer Tutucusu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BB82-32FD-4EFB-A9CD-6531A7D09B8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017047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5039265" cy="763525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>METİLASYON</a:t>
            </a:r>
            <a:r>
              <a:rPr lang="tr-TR" altLang="tr-TR" dirty="0"/>
              <a:t/>
            </a:r>
            <a:br>
              <a:rPr lang="tr-TR" altLang="tr-T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5261460"/>
            <a:ext cx="4568340" cy="1374345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tr-TR" dirty="0" smtClean="0"/>
              <a:t>ATİKE ARICAN ADANA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Histaminin</a:t>
            </a:r>
            <a:r>
              <a:rPr lang="tr-TR" dirty="0" smtClean="0"/>
              <a:t> </a:t>
            </a:r>
            <a:r>
              <a:rPr lang="tr-TR" dirty="0" err="1" smtClean="0"/>
              <a:t>histidine</a:t>
            </a:r>
            <a:r>
              <a:rPr lang="tr-TR" dirty="0" smtClean="0"/>
              <a:t> yıkılımı, </a:t>
            </a:r>
            <a:r>
              <a:rPr lang="tr-TR" dirty="0" err="1" smtClean="0"/>
              <a:t>allerjiler</a:t>
            </a:r>
            <a:r>
              <a:rPr lang="tr-TR" dirty="0" smtClean="0"/>
              <a:t> , </a:t>
            </a:r>
            <a:r>
              <a:rPr lang="tr-TR" dirty="0" err="1" smtClean="0"/>
              <a:t>inflamasyon</a:t>
            </a:r>
            <a:endParaRPr lang="tr-TR" dirty="0" smtClean="0"/>
          </a:p>
          <a:p>
            <a:r>
              <a:rPr lang="tr-TR" dirty="0" err="1" smtClean="0"/>
              <a:t>Kreatinin</a:t>
            </a:r>
            <a:r>
              <a:rPr lang="tr-TR" dirty="0" smtClean="0"/>
              <a:t> düşüklüğü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8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749245"/>
            <a:ext cx="5223933" cy="3917950"/>
          </a:xfrm>
        </p:spPr>
      </p:pic>
    </p:spTree>
    <p:extLst>
      <p:ext uri="{BB962C8B-B14F-4D97-AF65-F5344CB8AC3E}">
        <p14:creationId xmlns:p14="http://schemas.microsoft.com/office/powerpoint/2010/main" val="2208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5" name="Resim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68" y="1740178"/>
            <a:ext cx="6276190" cy="44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İçerik Yer Tutucusu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</p:spPr>
      </p:pic>
      <p:sp>
        <p:nvSpPr>
          <p:cNvPr id="16387" name="Slayt Numarası Yer Tutucusu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E17EC17-901C-49E5-8115-A159E886449D}" type="slidenum">
              <a:rPr lang="tr-TR" altLang="tr-TR" sz="1200" smtClean="0">
                <a:solidFill>
                  <a:srgbClr val="7F7F7F"/>
                </a:solidFill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tr-TR" altLang="tr-TR" sz="1200" smtClean="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91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59" y="374900"/>
            <a:ext cx="5955495" cy="763525"/>
          </a:xfrm>
        </p:spPr>
        <p:txBody>
          <a:bodyPr>
            <a:normAutofit/>
          </a:bodyPr>
          <a:lstStyle/>
          <a:p>
            <a:r>
              <a:rPr lang="tr-TR" dirty="0" err="1" smtClean="0"/>
              <a:t>Homosistein</a:t>
            </a:r>
            <a:r>
              <a:rPr lang="tr-TR" dirty="0" smtClean="0"/>
              <a:t> ve </a:t>
            </a:r>
            <a:r>
              <a:rPr lang="tr-TR" dirty="0" err="1" smtClean="0"/>
              <a:t>glutatyon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220912"/>
            <a:ext cx="5715000" cy="3486150"/>
          </a:xfrm>
        </p:spPr>
      </p:pic>
    </p:spTree>
    <p:extLst>
      <p:ext uri="{BB962C8B-B14F-4D97-AF65-F5344CB8AC3E}">
        <p14:creationId xmlns:p14="http://schemas.microsoft.com/office/powerpoint/2010/main" val="40873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54" y="1597025"/>
            <a:ext cx="4600817" cy="3917950"/>
          </a:xfrm>
        </p:spPr>
      </p:pic>
    </p:spTree>
    <p:extLst>
      <p:ext uri="{BB962C8B-B14F-4D97-AF65-F5344CB8AC3E}">
        <p14:creationId xmlns:p14="http://schemas.microsoft.com/office/powerpoint/2010/main" val="15743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İçerik Yer Tutucusu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956421"/>
            <a:ext cx="7178675" cy="5486400"/>
          </a:xfrm>
        </p:spPr>
      </p:pic>
    </p:spTree>
    <p:extLst>
      <p:ext uri="{BB962C8B-B14F-4D97-AF65-F5344CB8AC3E}">
        <p14:creationId xmlns:p14="http://schemas.microsoft.com/office/powerpoint/2010/main" val="36399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Homosistein</a:t>
            </a:r>
            <a:r>
              <a:rPr lang="tr-TR" dirty="0" smtClean="0"/>
              <a:t> yüksekliği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>
            <a:normAutofit/>
          </a:bodyPr>
          <a:lstStyle/>
          <a:p>
            <a:r>
              <a:rPr lang="tr-TR" dirty="0" err="1" smtClean="0"/>
              <a:t>Homosistein</a:t>
            </a:r>
            <a:r>
              <a:rPr lang="tr-TR" dirty="0" smtClean="0"/>
              <a:t> bilinmeyen bir mekanizma ile </a:t>
            </a:r>
            <a:r>
              <a:rPr lang="tr-TR" dirty="0" err="1" smtClean="0"/>
              <a:t>trombozise</a:t>
            </a:r>
            <a:r>
              <a:rPr lang="tr-TR" dirty="0" smtClean="0"/>
              <a:t> yol açar</a:t>
            </a:r>
          </a:p>
          <a:p>
            <a:r>
              <a:rPr lang="tr-TR" dirty="0" smtClean="0"/>
              <a:t>NO azaltır.</a:t>
            </a:r>
          </a:p>
          <a:p>
            <a:r>
              <a:rPr lang="tr-TR" dirty="0" err="1" smtClean="0"/>
              <a:t>İnflamasyon</a:t>
            </a:r>
            <a:endParaRPr lang="tr-TR" dirty="0" smtClean="0"/>
          </a:p>
          <a:p>
            <a:r>
              <a:rPr lang="tr-TR" dirty="0" err="1" smtClean="0"/>
              <a:t>Detoks</a:t>
            </a:r>
            <a:r>
              <a:rPr lang="tr-TR" dirty="0" smtClean="0"/>
              <a:t> mekanizması bozulur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3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homosistein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Beyindeki </a:t>
            </a:r>
            <a:r>
              <a:rPr lang="tr-TR" dirty="0" err="1"/>
              <a:t>homosistein</a:t>
            </a:r>
            <a:r>
              <a:rPr lang="tr-TR" dirty="0"/>
              <a:t> metabolizması sistemik </a:t>
            </a:r>
            <a:r>
              <a:rPr lang="tr-TR" dirty="0" err="1"/>
              <a:t>homosistein</a:t>
            </a:r>
            <a:r>
              <a:rPr lang="tr-TR" dirty="0"/>
              <a:t> metabolizmasından farklıdır. Beyin </a:t>
            </a:r>
            <a:r>
              <a:rPr lang="tr-TR" dirty="0" err="1"/>
              <a:t>homosisteini</a:t>
            </a:r>
            <a:r>
              <a:rPr lang="tr-TR" dirty="0"/>
              <a:t> </a:t>
            </a:r>
            <a:r>
              <a:rPr lang="tr-TR" dirty="0" err="1"/>
              <a:t>metabolize</a:t>
            </a:r>
            <a:r>
              <a:rPr lang="tr-TR" dirty="0"/>
              <a:t> edecek alternatif yollardan yoksundur. Bundan dolayı beyinde </a:t>
            </a:r>
            <a:r>
              <a:rPr lang="tr-TR" dirty="0" err="1"/>
              <a:t>homosistein</a:t>
            </a:r>
            <a:r>
              <a:rPr lang="tr-TR" dirty="0"/>
              <a:t> metabolizması yeterli </a:t>
            </a:r>
            <a:r>
              <a:rPr lang="tr-TR" dirty="0" err="1"/>
              <a:t>folat</a:t>
            </a:r>
            <a:r>
              <a:rPr lang="tr-TR" dirty="0"/>
              <a:t> ve </a:t>
            </a:r>
            <a:r>
              <a:rPr lang="tr-TR" dirty="0" err="1"/>
              <a:t>vit</a:t>
            </a:r>
            <a:r>
              <a:rPr lang="tr-TR" dirty="0"/>
              <a:t> B12 düzeyine bağımlı olarak yürür. Özellikle </a:t>
            </a:r>
            <a:r>
              <a:rPr lang="tr-TR" dirty="0" err="1"/>
              <a:t>glia</a:t>
            </a:r>
            <a:r>
              <a:rPr lang="tr-TR" dirty="0"/>
              <a:t> hücrelerinin </a:t>
            </a:r>
            <a:r>
              <a:rPr lang="tr-TR" dirty="0" err="1"/>
              <a:t>Vit</a:t>
            </a:r>
            <a:r>
              <a:rPr lang="tr-TR" dirty="0"/>
              <a:t> B12 deposu çok azdır ve negatif </a:t>
            </a:r>
            <a:r>
              <a:rPr lang="tr-TR" dirty="0" err="1"/>
              <a:t>Vit</a:t>
            </a:r>
            <a:r>
              <a:rPr lang="tr-TR" dirty="0"/>
              <a:t> B12 dengesinden hızlı bir şekilde etkilenirler.</a:t>
            </a:r>
          </a:p>
        </p:txBody>
      </p:sp>
    </p:spTree>
    <p:extLst>
      <p:ext uri="{BB962C8B-B14F-4D97-AF65-F5344CB8AC3E}">
        <p14:creationId xmlns:p14="http://schemas.microsoft.com/office/powerpoint/2010/main" val="9122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hipermetilasyon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Kansere neden olur</a:t>
            </a:r>
          </a:p>
          <a:p>
            <a:r>
              <a:rPr lang="tr-TR" dirty="0" smtClean="0"/>
              <a:t>Beyin sağlığına zarar verir </a:t>
            </a:r>
          </a:p>
          <a:p>
            <a:r>
              <a:rPr lang="tr-TR" dirty="0" smtClean="0"/>
              <a:t>Yaşlanmayı hızlandırır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4886560" cy="4581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METİLASYON NEDİR?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Aktif Metil(CH3) grubunun bir molekülden başka moleküle aktarılmasıdır. Bir molekül hangi moleküle aktarılırsa o aktif hale gelir. vücudun habercileri karıştırıcı ve hareket </a:t>
            </a:r>
            <a:r>
              <a:rPr lang="tr-TR" dirty="0" smtClean="0">
                <a:latin typeface="+mj-lt"/>
              </a:rPr>
              <a:t>ettiricileridir</a:t>
            </a:r>
          </a:p>
          <a:p>
            <a:r>
              <a:rPr lang="tr-TR" altLang="tr-TR" dirty="0" smtClean="0">
                <a:latin typeface="+mj-lt"/>
              </a:rPr>
              <a:t>Metilasyon </a:t>
            </a:r>
            <a:r>
              <a:rPr lang="tr-TR" altLang="tr-TR" dirty="0">
                <a:latin typeface="+mj-lt"/>
              </a:rPr>
              <a:t>her hücrede saniyede milyonlarca </a:t>
            </a:r>
            <a:r>
              <a:rPr lang="tr-TR" altLang="tr-TR" dirty="0" smtClean="0">
                <a:latin typeface="+mj-lt"/>
              </a:rPr>
              <a:t>kez olan </a:t>
            </a:r>
            <a:r>
              <a:rPr lang="tr-TR" altLang="tr-TR" dirty="0">
                <a:latin typeface="+mj-lt"/>
              </a:rPr>
              <a:t>bu işlem </a:t>
            </a:r>
            <a:r>
              <a:rPr lang="tr-TR" altLang="tr-TR" dirty="0" err="1">
                <a:latin typeface="+mj-lt"/>
              </a:rPr>
              <a:t>folatın</a:t>
            </a:r>
            <a:r>
              <a:rPr lang="tr-TR" altLang="tr-TR" dirty="0">
                <a:latin typeface="+mj-lt"/>
              </a:rPr>
              <a:t> aktive olmasıyla başlar   Metilasyon yolu iyi çalışmadığı zaman, diğer  görevleri yapmak için gerekli olan biyokimyasalları üretemez </a:t>
            </a:r>
          </a:p>
          <a:p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hipometilasyon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918803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tr-TR" altLang="tr-TR" sz="7400" dirty="0"/>
              <a:t>Arterit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 err="1" smtClean="0"/>
              <a:t>bipolar</a:t>
            </a:r>
            <a:r>
              <a:rPr lang="tr-TR" altLang="tr-TR" sz="7400" dirty="0" smtClean="0"/>
              <a:t> </a:t>
            </a:r>
            <a:r>
              <a:rPr lang="tr-TR" altLang="tr-TR" sz="7400" dirty="0"/>
              <a:t>duygu durum bozukluğu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 smtClean="0"/>
              <a:t>İBS</a:t>
            </a:r>
            <a:endParaRPr lang="tr-TR" altLang="tr-TR" sz="7400" dirty="0"/>
          </a:p>
          <a:p>
            <a:pPr>
              <a:spcBef>
                <a:spcPct val="0"/>
              </a:spcBef>
              <a:buNone/>
            </a:pPr>
            <a:r>
              <a:rPr lang="tr-TR" altLang="tr-TR" sz="7400" dirty="0"/>
              <a:t>Kronik yorgunluk sendromu</a:t>
            </a:r>
            <a:r>
              <a:rPr lang="tr-TR" altLang="tr-TR" sz="7400" dirty="0" smtClean="0"/>
              <a:t>/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 smtClean="0"/>
              <a:t>Metal </a:t>
            </a:r>
            <a:r>
              <a:rPr lang="tr-TR" altLang="tr-TR" sz="7400" dirty="0"/>
              <a:t>yorgunluğu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/>
              <a:t>Kronik bakteriyel enfeksiyonlar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/>
              <a:t>Kronik </a:t>
            </a:r>
            <a:r>
              <a:rPr lang="tr-TR" altLang="tr-TR" sz="7400" dirty="0" err="1"/>
              <a:t>viral</a:t>
            </a:r>
            <a:r>
              <a:rPr lang="tr-TR" altLang="tr-TR" sz="7400" dirty="0"/>
              <a:t> enfeksiyonlar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7400" dirty="0" err="1" smtClean="0"/>
              <a:t>fibromiyalji</a:t>
            </a:r>
            <a:endParaRPr lang="tr-TR" altLang="tr-TR" sz="7400" dirty="0"/>
          </a:p>
        </p:txBody>
      </p:sp>
    </p:spTree>
    <p:extLst>
      <p:ext uri="{BB962C8B-B14F-4D97-AF65-F5344CB8AC3E}">
        <p14:creationId xmlns:p14="http://schemas.microsoft.com/office/powerpoint/2010/main" val="33306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hipometilasyon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Sedef hastalığı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 err="1"/>
              <a:t>Renal</a:t>
            </a:r>
            <a:r>
              <a:rPr lang="tr-TR" altLang="tr-TR" dirty="0"/>
              <a:t> yetmezlik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 err="1"/>
              <a:t>Rett</a:t>
            </a:r>
            <a:r>
              <a:rPr lang="tr-TR" altLang="tr-TR" dirty="0"/>
              <a:t> sendromu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Şizofreni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Felç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Tekrarlayan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 err="1"/>
              <a:t>Pnomoni</a:t>
            </a:r>
            <a:endParaRPr lang="tr-TR" altLang="tr-TR" dirty="0"/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 err="1"/>
              <a:t>Mitokondrial</a:t>
            </a:r>
            <a:r>
              <a:rPr lang="tr-TR" altLang="tr-TR" dirty="0"/>
              <a:t> </a:t>
            </a:r>
            <a:r>
              <a:rPr lang="tr-TR" altLang="tr-TR" dirty="0" err="1"/>
              <a:t>disfonksiyon</a:t>
            </a:r>
            <a:endParaRPr lang="tr-TR" altLang="tr-TR" dirty="0"/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Uyku bozuklukları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 err="1"/>
              <a:t>Troid</a:t>
            </a:r>
            <a:r>
              <a:rPr lang="tr-TR" altLang="tr-TR" dirty="0"/>
              <a:t> </a:t>
            </a:r>
            <a:r>
              <a:rPr lang="tr-TR" alt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</a:t>
            </a:r>
            <a:r>
              <a:rPr lang="tr-TR" altLang="tr-TR" dirty="0"/>
              <a:t> bozukluğu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tr-TR" altLang="tr-TR" dirty="0"/>
              <a:t>Sistemik </a:t>
            </a:r>
            <a:r>
              <a:rPr lang="tr-TR" altLang="tr-TR" dirty="0" err="1"/>
              <a:t>lupus</a:t>
            </a:r>
            <a:r>
              <a:rPr lang="tr-TR" altLang="tr-TR" dirty="0"/>
              <a:t> </a:t>
            </a:r>
            <a:r>
              <a:rPr lang="tr-TR" altLang="tr-TR" dirty="0" err="1"/>
              <a:t>eritematozus</a:t>
            </a:r>
            <a:r>
              <a:rPr lang="tr-TR" altLang="tr-TR" dirty="0"/>
              <a:t> (SLE)</a:t>
            </a:r>
          </a:p>
        </p:txBody>
      </p:sp>
    </p:spTree>
    <p:extLst>
      <p:ext uri="{BB962C8B-B14F-4D97-AF65-F5344CB8AC3E}">
        <p14:creationId xmlns:p14="http://schemas.microsoft.com/office/powerpoint/2010/main" val="28646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tr-TR" altLang="tr-TR" dirty="0"/>
              <a:t>Diyabet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 err="1"/>
              <a:t>Down</a:t>
            </a:r>
            <a:r>
              <a:rPr lang="tr-TR" altLang="tr-TR" dirty="0"/>
              <a:t> sendromu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Kalp hastalığı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 err="1"/>
              <a:t>Herpes</a:t>
            </a:r>
            <a:endParaRPr lang="tr-TR" altLang="tr-TR" dirty="0"/>
          </a:p>
          <a:p>
            <a:pPr>
              <a:spcBef>
                <a:spcPct val="0"/>
              </a:spcBef>
              <a:buNone/>
            </a:pPr>
            <a:r>
              <a:rPr lang="tr-TR" altLang="tr-TR" dirty="0" err="1"/>
              <a:t>Huntington</a:t>
            </a:r>
            <a:r>
              <a:rPr lang="tr-TR" altLang="tr-TR" dirty="0"/>
              <a:t> hastalığı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Dilsel ve bilişsel bozukluk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 err="1"/>
              <a:t>Sızıntılı</a:t>
            </a:r>
            <a:r>
              <a:rPr lang="tr-TR" altLang="tr-TR" dirty="0"/>
              <a:t> bağırsak </a:t>
            </a:r>
            <a:r>
              <a:rPr lang="tr-TR" altLang="tr-TR" dirty="0" smtClean="0"/>
              <a:t>sendromu</a:t>
            </a:r>
          </a:p>
          <a:p>
            <a:pPr marL="0" indent="0">
              <a:buNone/>
            </a:pPr>
            <a:r>
              <a:rPr lang="tr-TR" dirty="0" smtClean="0"/>
              <a:t>epilepsi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60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303778"/>
            <a:ext cx="7015162" cy="3944056"/>
          </a:xfrm>
        </p:spPr>
      </p:pic>
    </p:spTree>
    <p:extLst>
      <p:ext uri="{BB962C8B-B14F-4D97-AF65-F5344CB8AC3E}">
        <p14:creationId xmlns:p14="http://schemas.microsoft.com/office/powerpoint/2010/main" val="2223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303778"/>
            <a:ext cx="7015162" cy="3944056"/>
          </a:xfrm>
        </p:spPr>
      </p:pic>
    </p:spTree>
    <p:extLst>
      <p:ext uri="{BB962C8B-B14F-4D97-AF65-F5344CB8AC3E}">
        <p14:creationId xmlns:p14="http://schemas.microsoft.com/office/powerpoint/2010/main" val="33946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8400"/>
            <a:ext cx="7772400" cy="4368800"/>
          </a:xfrm>
        </p:spPr>
      </p:pic>
      <p:sp>
        <p:nvSpPr>
          <p:cNvPr id="26627" name="Slayt Numarası Yer Tutucusu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BF0274F-F2C6-42D9-B6F7-B8A5023D9B33}" type="slidenum">
              <a:rPr lang="tr-TR" altLang="tr-TR" sz="1200" smtClean="0">
                <a:solidFill>
                  <a:srgbClr val="7F7F7F"/>
                </a:solidFill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tr-TR" altLang="tr-TR" sz="1200" smtClean="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793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26 at 12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4464575"/>
            <a:ext cx="2434130" cy="23934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398775" cy="427574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tr-TR" dirty="0"/>
              <a:t>En sık sebep diyette yetersiz </a:t>
            </a:r>
            <a:r>
              <a:rPr lang="tr-TR" dirty="0" err="1"/>
              <a:t>folat</a:t>
            </a:r>
            <a:r>
              <a:rPr lang="tr-TR" dirty="0"/>
              <a:t> alımıdır. Özellikle de ciddi alkol bağımlılığı bulunan bireylerde görülür. Bunun dışında yetersiz beslenen depresyon hastaları, </a:t>
            </a:r>
            <a:r>
              <a:rPr lang="tr-TR" dirty="0" err="1"/>
              <a:t>anoreksik</a:t>
            </a:r>
            <a:r>
              <a:rPr lang="tr-TR" dirty="0"/>
              <a:t> hastalar, </a:t>
            </a:r>
            <a:r>
              <a:rPr lang="tr-TR" dirty="0" err="1"/>
              <a:t>antikonvulzan</a:t>
            </a:r>
            <a:r>
              <a:rPr lang="tr-TR" dirty="0"/>
              <a:t> ilaç kullanımı (</a:t>
            </a:r>
            <a:r>
              <a:rPr lang="tr-TR" dirty="0" err="1"/>
              <a:t>fenitoin</a:t>
            </a:r>
            <a:r>
              <a:rPr lang="tr-TR" dirty="0"/>
              <a:t>, </a:t>
            </a:r>
            <a:r>
              <a:rPr lang="tr-TR" dirty="0" err="1"/>
              <a:t>primidon</a:t>
            </a:r>
            <a:r>
              <a:rPr lang="tr-TR" dirty="0"/>
              <a:t>, </a:t>
            </a:r>
            <a:r>
              <a:rPr lang="tr-TR" dirty="0" err="1"/>
              <a:t>fenobarbital</a:t>
            </a:r>
            <a:r>
              <a:rPr lang="tr-TR" dirty="0"/>
              <a:t>), seks </a:t>
            </a:r>
            <a:r>
              <a:rPr lang="tr-TR" dirty="0" err="1"/>
              <a:t>steroidlerinin</a:t>
            </a:r>
            <a:r>
              <a:rPr lang="tr-TR" dirty="0"/>
              <a:t> kullanımı (</a:t>
            </a:r>
            <a:r>
              <a:rPr lang="tr-TR" dirty="0" err="1"/>
              <a:t>estrojen</a:t>
            </a:r>
            <a:r>
              <a:rPr lang="tr-TR" dirty="0"/>
              <a:t> </a:t>
            </a:r>
            <a:r>
              <a:rPr lang="tr-TR" dirty="0" err="1"/>
              <a:t>replasman</a:t>
            </a:r>
            <a:r>
              <a:rPr lang="tr-TR" dirty="0"/>
              <a:t> tedavisi, oral </a:t>
            </a:r>
            <a:r>
              <a:rPr lang="tr-TR" dirty="0" err="1"/>
              <a:t>kontraseptifler</a:t>
            </a:r>
            <a:r>
              <a:rPr lang="tr-TR" dirty="0"/>
              <a:t>) </a:t>
            </a:r>
            <a:r>
              <a:rPr lang="tr-TR" dirty="0" err="1"/>
              <a:t>folat</a:t>
            </a:r>
            <a:r>
              <a:rPr lang="tr-TR" dirty="0"/>
              <a:t> eksikliğine yol açabilmektedir. ABD verileri </a:t>
            </a:r>
            <a:r>
              <a:rPr lang="tr-TR" dirty="0" err="1"/>
              <a:t>folat</a:t>
            </a:r>
            <a:r>
              <a:rPr lang="tr-TR" dirty="0"/>
              <a:t> eksikliği sıklığını genel </a:t>
            </a:r>
            <a:r>
              <a:rPr lang="tr-TR" dirty="0" err="1"/>
              <a:t>populasyonda</a:t>
            </a:r>
            <a:r>
              <a:rPr lang="tr-TR" dirty="0"/>
              <a:t> %10, yaşlı </a:t>
            </a:r>
            <a:r>
              <a:rPr lang="tr-TR" dirty="0" err="1"/>
              <a:t>populasyonda</a:t>
            </a:r>
            <a:r>
              <a:rPr lang="tr-TR" dirty="0"/>
              <a:t> ise %30-35 olarak vermektedir.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tr-TR" dirty="0" smtClean="0"/>
              <a:t>FOLAT METABOLİZMASI</a:t>
            </a:r>
            <a:br>
              <a:rPr lang="tr-TR" dirty="0" smtClean="0"/>
            </a:br>
            <a:r>
              <a:rPr lang="tr-TR" dirty="0" smtClean="0"/>
              <a:t>Eksikliği</a:t>
            </a:r>
            <a:endParaRPr lang="en-US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MTHFR (METİLENTETRAHİDROFOLAT REDÜKTAZ) GEN MUTASYONU - HİPERHOMOSİSTEİNEMİ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2512770"/>
            <a:ext cx="8229600" cy="3918803"/>
          </a:xfrm>
        </p:spPr>
        <p:txBody>
          <a:bodyPr/>
          <a:lstStyle/>
          <a:p>
            <a:r>
              <a:rPr lang="tr-TR" dirty="0"/>
              <a:t>Kalıtsal </a:t>
            </a:r>
            <a:r>
              <a:rPr lang="tr-TR" dirty="0" err="1"/>
              <a:t>trombofililerden</a:t>
            </a:r>
            <a:r>
              <a:rPr lang="tr-TR" dirty="0"/>
              <a:t> (pıhtılaşma bozukluklarından) birisi olan MTHFR gen mutasyonunda </a:t>
            </a:r>
            <a:r>
              <a:rPr lang="tr-TR" dirty="0" err="1"/>
              <a:t>metilentetrahidrofolat</a:t>
            </a:r>
            <a:r>
              <a:rPr lang="tr-TR" dirty="0"/>
              <a:t> enzim geninde mutasyon sonucu </a:t>
            </a:r>
            <a:r>
              <a:rPr lang="tr-TR" dirty="0" err="1"/>
              <a:t>homosistein</a:t>
            </a:r>
            <a:r>
              <a:rPr lang="tr-TR" dirty="0"/>
              <a:t> düzeyi artar (</a:t>
            </a:r>
            <a:r>
              <a:rPr lang="tr-TR" dirty="0" err="1"/>
              <a:t>hiperhomosisteinemi</a:t>
            </a:r>
            <a:r>
              <a:rPr lang="tr-TR" dirty="0"/>
              <a:t>) ve pıhtılaşmaya eğilim </a:t>
            </a:r>
            <a:r>
              <a:rPr lang="tr-TR" dirty="0" smtClean="0"/>
              <a:t>oluşur!</a:t>
            </a:r>
          </a:p>
          <a:p>
            <a:r>
              <a:rPr lang="tr-TR" dirty="0"/>
              <a:t>Toplumlarda </a:t>
            </a:r>
            <a:r>
              <a:rPr lang="tr-TR" dirty="0" smtClean="0"/>
              <a:t>%8-15 </a:t>
            </a:r>
            <a:r>
              <a:rPr lang="tr-TR" dirty="0"/>
              <a:t>oranında görülür.  </a:t>
            </a:r>
          </a:p>
        </p:txBody>
      </p:sp>
    </p:spTree>
    <p:extLst>
      <p:ext uri="{BB962C8B-B14F-4D97-AF65-F5344CB8AC3E}">
        <p14:creationId xmlns:p14="http://schemas.microsoft.com/office/powerpoint/2010/main" val="16603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138238"/>
            <a:ext cx="7274630" cy="4275137"/>
          </a:xfrm>
        </p:spPr>
      </p:pic>
    </p:spTree>
    <p:extLst>
      <p:ext uri="{BB962C8B-B14F-4D97-AF65-F5344CB8AC3E}">
        <p14:creationId xmlns:p14="http://schemas.microsoft.com/office/powerpoint/2010/main" val="21892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443835"/>
            <a:ext cx="5270948" cy="3917950"/>
          </a:xfrm>
        </p:spPr>
      </p:pic>
    </p:spTree>
    <p:extLst>
      <p:ext uri="{BB962C8B-B14F-4D97-AF65-F5344CB8AC3E}">
        <p14:creationId xmlns:p14="http://schemas.microsoft.com/office/powerpoint/2010/main" val="5842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metilasyon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None/>
              <a:defRPr/>
            </a:pPr>
            <a:r>
              <a:rPr lang="tr-TR" altLang="tr-TR" dirty="0" smtClean="0"/>
              <a:t>		DNA </a:t>
            </a:r>
            <a:r>
              <a:rPr lang="tr-TR" altLang="tr-TR" dirty="0" err="1" smtClean="0"/>
              <a:t>metilasyonu</a:t>
            </a:r>
            <a:r>
              <a:rPr lang="tr-TR" altLang="tr-TR" dirty="0" smtClean="0"/>
              <a:t> insan genomunu değiştirir ve bir çok hastalığa yol açar .Yada genin on of durumunu değiştirir								DNA </a:t>
            </a:r>
            <a:r>
              <a:rPr lang="tr-TR" altLang="tr-TR" dirty="0" err="1"/>
              <a:t>Metilasyonu</a:t>
            </a:r>
            <a:r>
              <a:rPr lang="tr-TR" altLang="tr-TR" dirty="0"/>
              <a:t> aynı zamanda bağışıklık hücrelerini düzenler. T hücrelerinin aktivite düşüklüğü </a:t>
            </a:r>
            <a:r>
              <a:rPr lang="tr-TR" altLang="tr-TR" dirty="0" err="1"/>
              <a:t>durumununda</a:t>
            </a:r>
            <a:r>
              <a:rPr lang="tr-TR" altLang="tr-TR" dirty="0"/>
              <a:t> B hücreleri yükselir ve bu da </a:t>
            </a:r>
            <a:r>
              <a:rPr lang="tr-TR" altLang="tr-TR" dirty="0" err="1"/>
              <a:t>otoimmun</a:t>
            </a:r>
            <a:r>
              <a:rPr lang="tr-TR" altLang="tr-TR" dirty="0"/>
              <a:t> hastalıklara, alerjilere ve yiyecek hassasiyetlerine yol açar</a:t>
            </a:r>
          </a:p>
        </p:txBody>
      </p:sp>
    </p:spTree>
    <p:extLst>
      <p:ext uri="{BB962C8B-B14F-4D97-AF65-F5344CB8AC3E}">
        <p14:creationId xmlns:p14="http://schemas.microsoft.com/office/powerpoint/2010/main" val="3111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1846262"/>
            <a:ext cx="6076950" cy="3419475"/>
          </a:xfrm>
        </p:spPr>
      </p:pic>
    </p:spTree>
    <p:extLst>
      <p:ext uri="{BB962C8B-B14F-4D97-AF65-F5344CB8AC3E}">
        <p14:creationId xmlns:p14="http://schemas.microsoft.com/office/powerpoint/2010/main" val="604064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Folat</a:t>
            </a:r>
            <a:r>
              <a:rPr lang="tr-TR" dirty="0" smtClean="0"/>
              <a:t> , </a:t>
            </a:r>
            <a:r>
              <a:rPr lang="tr-TR" dirty="0" err="1" smtClean="0"/>
              <a:t>folik</a:t>
            </a:r>
            <a:r>
              <a:rPr lang="tr-TR" dirty="0" smtClean="0"/>
              <a:t> asit</a:t>
            </a:r>
            <a:endParaRPr lang="tr-TR" dirty="0"/>
          </a:p>
        </p:txBody>
      </p:sp>
      <p:pic>
        <p:nvPicPr>
          <p:cNvPr id="4" name="İçerik Yer Tutucusu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9" y="1597025"/>
            <a:ext cx="6968727" cy="3917950"/>
          </a:xfrm>
        </p:spPr>
      </p:pic>
    </p:spTree>
    <p:extLst>
      <p:ext uri="{BB962C8B-B14F-4D97-AF65-F5344CB8AC3E}">
        <p14:creationId xmlns:p14="http://schemas.microsoft.com/office/powerpoint/2010/main" val="27091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B12 METABOLİZMASI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Siyanokobalamin, metil </a:t>
            </a:r>
            <a:r>
              <a:rPr lang="tr-TR" dirty="0" err="1"/>
              <a:t>kobalamin</a:t>
            </a:r>
            <a:endParaRPr lang="tr-TR" dirty="0"/>
          </a:p>
          <a:p>
            <a:pPr>
              <a:defRPr/>
            </a:pPr>
            <a:r>
              <a:rPr lang="tr-TR" dirty="0" err="1"/>
              <a:t>Lab</a:t>
            </a:r>
            <a:r>
              <a:rPr lang="tr-TR" dirty="0"/>
              <a:t> değerleri neler anlatır?</a:t>
            </a:r>
          </a:p>
          <a:p>
            <a:pPr>
              <a:defRPr/>
            </a:pPr>
            <a:r>
              <a:rPr lang="tr-TR" dirty="0"/>
              <a:t>Enfeksiyon durumu ?</a:t>
            </a:r>
          </a:p>
          <a:p>
            <a:r>
              <a:rPr lang="tr-TR" dirty="0"/>
              <a:t>B12 eksikliğini saptamak için en iyi yol; serumda </a:t>
            </a:r>
            <a:r>
              <a:rPr lang="tr-TR" dirty="0" err="1"/>
              <a:t>kobalamin</a:t>
            </a:r>
            <a:r>
              <a:rPr lang="tr-TR" dirty="0"/>
              <a:t> miktarını ölçmek veya idrarda veya serumda </a:t>
            </a:r>
            <a:r>
              <a:rPr lang="tr-TR" dirty="0" err="1"/>
              <a:t>metilmalonik</a:t>
            </a:r>
            <a:r>
              <a:rPr lang="tr-TR" dirty="0"/>
              <a:t> aside bakmaktır. Ek olarak serum </a:t>
            </a:r>
            <a:r>
              <a:rPr lang="tr-TR" dirty="0" err="1"/>
              <a:t>homosistein</a:t>
            </a:r>
            <a:r>
              <a:rPr lang="tr-TR" dirty="0"/>
              <a:t> ölçümü de B12 ve </a:t>
            </a:r>
            <a:r>
              <a:rPr lang="tr-TR" dirty="0" err="1"/>
              <a:t>folik</a:t>
            </a:r>
            <a:r>
              <a:rPr lang="tr-TR" dirty="0"/>
              <a:t> asit seviyesi hakkında bilgi vermektedir. </a:t>
            </a:r>
          </a:p>
        </p:txBody>
      </p:sp>
    </p:spTree>
    <p:extLst>
      <p:ext uri="{BB962C8B-B14F-4D97-AF65-F5344CB8AC3E}">
        <p14:creationId xmlns:p14="http://schemas.microsoft.com/office/powerpoint/2010/main" val="1014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Miyelin</a:t>
            </a:r>
            <a:r>
              <a:rPr lang="tr-TR" dirty="0" smtClean="0"/>
              <a:t> </a:t>
            </a:r>
            <a:r>
              <a:rPr lang="tr-TR" dirty="0"/>
              <a:t>ve hücre </a:t>
            </a:r>
            <a:r>
              <a:rPr lang="tr-TR" dirty="0" err="1"/>
              <a:t>membran</a:t>
            </a:r>
            <a:r>
              <a:rPr lang="tr-TR" dirty="0"/>
              <a:t> proteinlerinin </a:t>
            </a:r>
            <a:r>
              <a:rPr lang="tr-TR" dirty="0" err="1"/>
              <a:t>metilasyonu</a:t>
            </a:r>
            <a:r>
              <a:rPr lang="tr-TR" dirty="0"/>
              <a:t> için B12 zorunlu bir </a:t>
            </a:r>
            <a:r>
              <a:rPr lang="tr-TR" dirty="0" err="1"/>
              <a:t>kofaktördür</a:t>
            </a:r>
            <a:r>
              <a:rPr lang="tr-TR" dirty="0"/>
              <a:t>. B12 eksikliğinde; </a:t>
            </a:r>
            <a:r>
              <a:rPr lang="tr-TR" dirty="0" err="1"/>
              <a:t>demiyelizasyon</a:t>
            </a:r>
            <a:r>
              <a:rPr lang="tr-TR" dirty="0"/>
              <a:t>, </a:t>
            </a:r>
            <a:r>
              <a:rPr lang="tr-TR" dirty="0" err="1"/>
              <a:t>aksonal</a:t>
            </a:r>
            <a:r>
              <a:rPr lang="tr-TR" dirty="0"/>
              <a:t> dejenerasyon ve nöron ölümüne bağlı olarak nörolojik sorunlar oluşmaktadır. </a:t>
            </a:r>
          </a:p>
        </p:txBody>
      </p:sp>
    </p:spTree>
    <p:extLst>
      <p:ext uri="{BB962C8B-B14F-4D97-AF65-F5344CB8AC3E}">
        <p14:creationId xmlns:p14="http://schemas.microsoft.com/office/powerpoint/2010/main" val="1497610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/>
              <a:t>B12 vitamini </a:t>
            </a:r>
            <a:r>
              <a:rPr lang="tr-TR" dirty="0" err="1"/>
              <a:t>folik</a:t>
            </a:r>
            <a:r>
              <a:rPr lang="tr-TR" dirty="0"/>
              <a:t> asit gibi metil grubu vericisidir. </a:t>
            </a:r>
            <a:r>
              <a:rPr lang="tr-TR" dirty="0" err="1"/>
              <a:t>Homosistein</a:t>
            </a:r>
            <a:r>
              <a:rPr lang="tr-TR" dirty="0"/>
              <a:t> metabolizmasında, enerji metabolizmasında, </a:t>
            </a:r>
            <a:r>
              <a:rPr lang="tr-TR" dirty="0" err="1"/>
              <a:t>immün</a:t>
            </a:r>
            <a:r>
              <a:rPr lang="tr-TR" dirty="0"/>
              <a:t> fonksiyonlarda ve sinir sisteminde önemli fonksiyonları vardır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r>
              <a:rPr lang="tr-TR" dirty="0" err="1"/>
              <a:t>Homosistein</a:t>
            </a:r>
            <a:r>
              <a:rPr lang="tr-TR" dirty="0"/>
              <a:t> hem </a:t>
            </a:r>
            <a:r>
              <a:rPr lang="tr-TR" dirty="0" err="1"/>
              <a:t>aterosklerozda</a:t>
            </a:r>
            <a:r>
              <a:rPr lang="tr-TR" dirty="0"/>
              <a:t> hem de osteoporozda rol alan önemli bir </a:t>
            </a:r>
            <a:r>
              <a:rPr lang="tr-TR" dirty="0" smtClean="0"/>
              <a:t>bileşiktir</a:t>
            </a:r>
            <a:r>
              <a:rPr lang="tr-TR" dirty="0"/>
              <a:t>. </a:t>
            </a:r>
            <a:r>
              <a:rPr lang="tr-TR" dirty="0" err="1"/>
              <a:t>Homosistein</a:t>
            </a:r>
            <a:r>
              <a:rPr lang="tr-TR" dirty="0"/>
              <a:t> artışı kalp krizi için bağımsız bir risk faktörüdür. Kalp krizi geçirenlerin %20- 40’ında </a:t>
            </a:r>
            <a:r>
              <a:rPr lang="tr-TR" dirty="0" err="1"/>
              <a:t>homosistein</a:t>
            </a:r>
            <a:r>
              <a:rPr lang="tr-TR" dirty="0"/>
              <a:t> seviyesi yüksektir. </a:t>
            </a:r>
            <a:r>
              <a:rPr lang="tr-TR" dirty="0" err="1"/>
              <a:t>Homosisteinin</a:t>
            </a:r>
            <a:r>
              <a:rPr lang="tr-TR" dirty="0"/>
              <a:t> zararsız hale dönebilmesi için </a:t>
            </a:r>
            <a:r>
              <a:rPr lang="tr-TR" dirty="0" err="1" smtClean="0"/>
              <a:t>folat</a:t>
            </a:r>
            <a:r>
              <a:rPr lang="tr-TR" dirty="0" smtClean="0"/>
              <a:t>, </a:t>
            </a:r>
            <a:r>
              <a:rPr lang="tr-TR" dirty="0"/>
              <a:t>B12 ve B6 vitaminine gereksinim vardır. </a:t>
            </a:r>
            <a:r>
              <a:rPr lang="tr-TR" dirty="0" err="1"/>
              <a:t>Folik</a:t>
            </a:r>
            <a:r>
              <a:rPr lang="tr-TR" dirty="0"/>
              <a:t> asit ancak, yeterli düzeyde B12 ve B6 vitamini olduğu zaman, </a:t>
            </a:r>
            <a:r>
              <a:rPr lang="tr-TR" dirty="0" err="1"/>
              <a:t>homosistein</a:t>
            </a:r>
            <a:r>
              <a:rPr lang="tr-TR" dirty="0"/>
              <a:t> seviyesini düşürebilmektedir. Bu yüzden, bu üç vitamini birlikte almak en mantıklı olandır. </a:t>
            </a:r>
          </a:p>
        </p:txBody>
      </p:sp>
    </p:spTree>
    <p:extLst>
      <p:ext uri="{BB962C8B-B14F-4D97-AF65-F5344CB8AC3E}">
        <p14:creationId xmlns:p14="http://schemas.microsoft.com/office/powerpoint/2010/main" val="3717234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/>
              <a:t>Metilasyon</a:t>
            </a:r>
            <a:r>
              <a:rPr lang="tr-TR" b="1" dirty="0"/>
              <a:t> kusurunun düzeltilmesinde önemli ip uçları</a:t>
            </a:r>
          </a:p>
          <a:p>
            <a:r>
              <a:rPr lang="tr-TR" i="1" dirty="0"/>
              <a:t>En koyu yeşil yapraklılarla beslenin:</a:t>
            </a:r>
            <a:r>
              <a:rPr lang="tr-TR" dirty="0"/>
              <a:t> Ispanak, pazı, </a:t>
            </a:r>
            <a:r>
              <a:rPr lang="tr-TR" dirty="0" err="1"/>
              <a:t>karadeniz</a:t>
            </a:r>
            <a:r>
              <a:rPr lang="tr-TR" dirty="0"/>
              <a:t> lahanası, dereotu, roka, </a:t>
            </a:r>
            <a:r>
              <a:rPr lang="tr-TR" dirty="0" smtClean="0"/>
              <a:t>marul</a:t>
            </a:r>
            <a:r>
              <a:rPr lang="tr-TR" dirty="0" smtClean="0"/>
              <a:t>, </a:t>
            </a:r>
            <a:r>
              <a:rPr lang="tr-TR" dirty="0"/>
              <a:t>brokoli, </a:t>
            </a:r>
            <a:r>
              <a:rPr lang="tr-TR" dirty="0" err="1"/>
              <a:t>vb</a:t>
            </a:r>
            <a:endParaRPr lang="tr-TR" dirty="0"/>
          </a:p>
          <a:p>
            <a:r>
              <a:rPr lang="tr-TR" i="1" dirty="0"/>
              <a:t>B vitaminlerinden zengin diğer gıdalar tüketin:</a:t>
            </a:r>
            <a:r>
              <a:rPr lang="tr-TR" dirty="0"/>
              <a:t> </a:t>
            </a:r>
            <a:r>
              <a:rPr lang="tr-TR" dirty="0" err="1"/>
              <a:t>Ayçekirdeği</a:t>
            </a:r>
            <a:r>
              <a:rPr lang="tr-TR" dirty="0"/>
              <a:t> ve buğday rüşeymi (vitamin B6); balık ve yumurta </a:t>
            </a:r>
            <a:r>
              <a:rPr lang="tr-TR" dirty="0" smtClean="0"/>
              <a:t>(kolin vitamin </a:t>
            </a:r>
            <a:r>
              <a:rPr lang="tr-TR" dirty="0"/>
              <a:t>B6 ve </a:t>
            </a:r>
            <a:r>
              <a:rPr lang="tr-TR" dirty="0" smtClean="0"/>
              <a:t>B12)fasulye </a:t>
            </a:r>
            <a:r>
              <a:rPr lang="tr-TR" dirty="0"/>
              <a:t>ve ceviz </a:t>
            </a:r>
            <a:r>
              <a:rPr lang="tr-TR" dirty="0" smtClean="0"/>
              <a:t>; </a:t>
            </a:r>
            <a:r>
              <a:rPr lang="tr-TR" dirty="0"/>
              <a:t>koyu yeşil yapraklı bitkiler</a:t>
            </a:r>
            <a:r>
              <a:rPr lang="tr-TR"/>
              <a:t>; </a:t>
            </a:r>
            <a:r>
              <a:rPr lang="tr-TR" smtClean="0"/>
              <a:t>ıspanak</a:t>
            </a:r>
            <a:r>
              <a:rPr lang="tr-TR" smtClean="0"/>
              <a:t>, </a:t>
            </a:r>
            <a:r>
              <a:rPr lang="tr-TR" dirty="0"/>
              <a:t>badem, </a:t>
            </a:r>
            <a:r>
              <a:rPr lang="tr-TR" dirty="0" smtClean="0"/>
              <a:t> </a:t>
            </a:r>
            <a:r>
              <a:rPr lang="tr-TR" dirty="0"/>
              <a:t>karaciğer (vitamin </a:t>
            </a:r>
            <a:r>
              <a:rPr lang="tr-TR" dirty="0" smtClean="0"/>
              <a:t>B2ve 6, </a:t>
            </a:r>
            <a:r>
              <a:rPr lang="tr-TR" dirty="0"/>
              <a:t>B12 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i="1" dirty="0"/>
              <a:t>Hayvansal protein, doymuş yağ ve şekeri azaltın</a:t>
            </a:r>
            <a:r>
              <a:rPr lang="tr-TR" dirty="0"/>
              <a:t>: Hayvansal proteinler </a:t>
            </a:r>
            <a:r>
              <a:rPr lang="tr-TR" dirty="0" err="1"/>
              <a:t>homosisteini</a:t>
            </a:r>
            <a:r>
              <a:rPr lang="tr-TR" dirty="0"/>
              <a:t> yükseltebilirken, şeker ve doymuş yağ vitamin depolarını tüketir.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034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i="1" dirty="0"/>
              <a:t>Mümkün olduğunca işlenmiş, rafine edilmiş ve kutulanmış hazır gıdalardan uzak durun</a:t>
            </a:r>
            <a:endParaRPr lang="tr-TR" dirty="0"/>
          </a:p>
          <a:p>
            <a:r>
              <a:rPr lang="tr-TR" i="1" dirty="0"/>
              <a:t>Yoğun kahve (kafein) tüketiminden kaçının:</a:t>
            </a:r>
            <a:r>
              <a:rPr lang="tr-TR" dirty="0"/>
              <a:t> Fazlası vitamin B seviyelerinizi düşürür</a:t>
            </a:r>
          </a:p>
          <a:p>
            <a:r>
              <a:rPr lang="tr-TR" i="1" dirty="0"/>
              <a:t>Alkolü haftada 3 ile sınırlandırın</a:t>
            </a:r>
            <a:r>
              <a:rPr lang="tr-TR" dirty="0"/>
              <a:t>: Fazlası vitamin B seviyelerinizi düşürür</a:t>
            </a:r>
          </a:p>
          <a:p>
            <a:r>
              <a:rPr lang="tr-TR" i="1" dirty="0"/>
              <a:t>Sigara kullanmayın:</a:t>
            </a:r>
            <a:r>
              <a:rPr lang="tr-TR" dirty="0"/>
              <a:t> Sigara vitamin B6’yı </a:t>
            </a:r>
            <a:r>
              <a:rPr lang="tr-TR" dirty="0" err="1"/>
              <a:t>inaktive</a:t>
            </a:r>
            <a:r>
              <a:rPr lang="tr-TR" dirty="0"/>
              <a:t> eder.</a:t>
            </a:r>
          </a:p>
          <a:p>
            <a:r>
              <a:rPr lang="tr-TR" i="1" dirty="0" err="1"/>
              <a:t>Metilasyonu</a:t>
            </a:r>
            <a:r>
              <a:rPr lang="tr-TR" i="1" dirty="0"/>
              <a:t> bozan ilaçlardan sakının:</a:t>
            </a:r>
            <a:r>
              <a:rPr lang="tr-TR" dirty="0"/>
              <a:t> </a:t>
            </a:r>
            <a:r>
              <a:rPr lang="tr-TR" dirty="0" err="1"/>
              <a:t>Antasitler</a:t>
            </a:r>
            <a:r>
              <a:rPr lang="tr-TR" dirty="0"/>
              <a:t>, </a:t>
            </a:r>
            <a:r>
              <a:rPr lang="tr-TR" dirty="0" err="1"/>
              <a:t>metformin</a:t>
            </a:r>
            <a:r>
              <a:rPr lang="tr-TR" dirty="0"/>
              <a:t>, </a:t>
            </a:r>
            <a:r>
              <a:rPr lang="tr-TR" dirty="0" err="1"/>
              <a:t>metotreksat</a:t>
            </a:r>
            <a:r>
              <a:rPr lang="tr-TR" dirty="0"/>
              <a:t>, doğum kontrol hapları, </a:t>
            </a:r>
            <a:r>
              <a:rPr lang="tr-TR" dirty="0" err="1"/>
              <a:t>karbamazepin</a:t>
            </a:r>
            <a:r>
              <a:rPr lang="tr-TR" dirty="0"/>
              <a:t>, </a:t>
            </a:r>
            <a:r>
              <a:rPr lang="tr-TR" dirty="0" err="1"/>
              <a:t>hidroklorotiyazid</a:t>
            </a:r>
            <a:endParaRPr lang="tr-TR" dirty="0"/>
          </a:p>
          <a:p>
            <a:r>
              <a:rPr lang="tr-TR" i="1" dirty="0"/>
              <a:t>Azalmış mide asidini engelleyin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31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		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609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metilasyon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8229600" cy="391880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tr-TR" altLang="tr-TR" dirty="0"/>
              <a:t>RNA ve DNA’nın yapımı ve </a:t>
            </a:r>
            <a:r>
              <a:rPr lang="tr-TR" altLang="tr-TR" dirty="0" smtClean="0"/>
              <a:t>onarımı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			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 </a:t>
            </a:r>
            <a:r>
              <a:rPr lang="tr-TR" altLang="tr-TR" dirty="0" err="1"/>
              <a:t>İmmün</a:t>
            </a:r>
            <a:r>
              <a:rPr lang="tr-TR" altLang="tr-TR" dirty="0"/>
              <a:t> </a:t>
            </a:r>
            <a:r>
              <a:rPr lang="tr-TR" altLang="tr-TR" dirty="0" smtClean="0"/>
              <a:t>fonksiyonlar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					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/>
              <a:t>DNA susturulması (aktivitesinin azaltılması)					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dirty="0" err="1"/>
              <a:t>Nörotransmitter</a:t>
            </a:r>
            <a:r>
              <a:rPr lang="tr-TR" altLang="tr-TR" dirty="0"/>
              <a:t> (sinir ileticisi) dengesi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metilasyon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altLang="tr-TR" dirty="0"/>
              <a:t>Metilasyonun çok önemli bir fonksiyonu, DNA sentezindeki </a:t>
            </a:r>
            <a:r>
              <a:rPr lang="tr-TR" altLang="tr-TR" dirty="0" smtClean="0"/>
              <a:t>rolüdür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Vücudunuz, her bağırsak tabakasını onarmaya ihtiyaç duyduğunda ya da bağışıklığa yönelik bir tehdide karşı tepki olarak </a:t>
            </a:r>
            <a:r>
              <a:rPr lang="tr-TR" altLang="tr-TR" dirty="0" err="1"/>
              <a:t>immün</a:t>
            </a:r>
            <a:r>
              <a:rPr lang="tr-TR" altLang="tr-TR" dirty="0"/>
              <a:t> hücresi yaratma veya bir yeriniz kesildiğinde iyileştirme ihtiyacında yeni DNA sentezine ihtiyacı olur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metionin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SAM(S ADENOZİL METİONİN)e metil grubu sağlayıcısıdır.</a:t>
            </a:r>
            <a:r>
              <a:rPr lang="tr-TR" dirty="0"/>
              <a:t> Azalmış SAM sentezi bir </a:t>
            </a:r>
            <a:r>
              <a:rPr lang="tr-TR" dirty="0" err="1"/>
              <a:t>hipometilasyon</a:t>
            </a:r>
            <a:r>
              <a:rPr lang="tr-TR" dirty="0"/>
              <a:t> durumu yaratır. Bu durumda beynin yapısal bütünlüğü için önem arz eden protein ve </a:t>
            </a:r>
            <a:r>
              <a:rPr lang="tr-TR" dirty="0" err="1"/>
              <a:t>nörotransmiterlerin</a:t>
            </a:r>
            <a:r>
              <a:rPr lang="tr-TR" dirty="0"/>
              <a:t> de içinde bulunduğu birçok önemli molekülün sentezi aksar.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Yağların parçalanması, sindirim sistemine yardımcı</a:t>
            </a:r>
          </a:p>
          <a:p>
            <a:pPr marL="0" indent="0">
              <a:buNone/>
            </a:pPr>
            <a:r>
              <a:rPr lang="tr-TR" dirty="0" smtClean="0"/>
              <a:t>Olması ve enerji üretimi için gereklidir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İçerik Yer Tutucusu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" r="7240"/>
          <a:stretch>
            <a:fillRect/>
          </a:stretch>
        </p:blipFill>
        <p:spPr bwMode="auto">
          <a:xfrm>
            <a:off x="729807" y="1443835"/>
            <a:ext cx="7667916" cy="5040000"/>
          </a:xfrm>
        </p:spPr>
      </p:pic>
    </p:spTree>
    <p:extLst>
      <p:ext uri="{BB962C8B-B14F-4D97-AF65-F5344CB8AC3E}">
        <p14:creationId xmlns:p14="http://schemas.microsoft.com/office/powerpoint/2010/main" val="25400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981075"/>
            <a:ext cx="6924675" cy="4743450"/>
          </a:xfrm>
        </p:spPr>
      </p:pic>
    </p:spTree>
    <p:extLst>
      <p:ext uri="{BB962C8B-B14F-4D97-AF65-F5344CB8AC3E}">
        <p14:creationId xmlns:p14="http://schemas.microsoft.com/office/powerpoint/2010/main" val="164510095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İçerik Yer Tutucusu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1" y="1596540"/>
            <a:ext cx="6968727" cy="3917950"/>
          </a:xfrm>
        </p:spPr>
      </p:pic>
    </p:spTree>
    <p:extLst>
      <p:ext uri="{BB962C8B-B14F-4D97-AF65-F5344CB8AC3E}">
        <p14:creationId xmlns:p14="http://schemas.microsoft.com/office/powerpoint/2010/main" val="554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639</Words>
  <Application>Microsoft Office PowerPoint</Application>
  <PresentationFormat>Ekran Gösterisi (4:3)</PresentationFormat>
  <Paragraphs>100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 METİLASYON </vt:lpstr>
      <vt:lpstr>METİLASYON NEDİR?</vt:lpstr>
      <vt:lpstr>metilasyon</vt:lpstr>
      <vt:lpstr>metilasyon</vt:lpstr>
      <vt:lpstr>metilasyon</vt:lpstr>
      <vt:lpstr>metionin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Homosistein ve glutatyon </vt:lpstr>
      <vt:lpstr>PowerPoint Sunusu</vt:lpstr>
      <vt:lpstr>PowerPoint Sunusu</vt:lpstr>
      <vt:lpstr>Homosistein yüksekliği</vt:lpstr>
      <vt:lpstr>homosistein</vt:lpstr>
      <vt:lpstr>hipermetilasyon</vt:lpstr>
      <vt:lpstr>hipometilasyon</vt:lpstr>
      <vt:lpstr>hipometilasyon</vt:lpstr>
      <vt:lpstr>PowerPoint Sunusu</vt:lpstr>
      <vt:lpstr>PowerPoint Sunusu</vt:lpstr>
      <vt:lpstr>PowerPoint Sunusu</vt:lpstr>
      <vt:lpstr>PowerPoint Sunusu</vt:lpstr>
      <vt:lpstr>FOLAT METABOLİZMASI Eksikliği</vt:lpstr>
      <vt:lpstr>MTHFR (METİLENTETRAHİDROFOLAT REDÜKTAZ) GEN MUTASYONU - HİPERHOMOSİSTEİNEMİ </vt:lpstr>
      <vt:lpstr>PowerPoint Sunusu</vt:lpstr>
      <vt:lpstr>PowerPoint Sunusu</vt:lpstr>
      <vt:lpstr>PowerPoint Sunusu</vt:lpstr>
      <vt:lpstr>Folat , folik asit</vt:lpstr>
      <vt:lpstr>B12 METABOLİZMASI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Atike ARICAN ADANA</cp:lastModifiedBy>
  <cp:revision>193</cp:revision>
  <dcterms:created xsi:type="dcterms:W3CDTF">2013-08-21T19:17:07Z</dcterms:created>
  <dcterms:modified xsi:type="dcterms:W3CDTF">2019-02-27T12:18:08Z</dcterms:modified>
</cp:coreProperties>
</file>